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2A52FB-4609-4240-A623-107845FCDAB8}">
  <a:tblStyle styleId="{8C2A52FB-4609-4240-A623-107845FCDAB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55FBB9C-7A22-49DC-8B34-C924802A6C8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3.xml"/><Relationship Id="rId33" Type="http://schemas.openxmlformats.org/officeDocument/2006/relationships/font" Target="fonts/PlusJakartaSansMedium-italic.fntdata"/><Relationship Id="rId10" Type="http://schemas.openxmlformats.org/officeDocument/2006/relationships/slide" Target="slides/slide2.xml"/><Relationship Id="rId32" Type="http://schemas.openxmlformats.org/officeDocument/2006/relationships/font" Target="fonts/PlusJakartaSansMedium-bold.fntdata"/><Relationship Id="rId13" Type="http://schemas.openxmlformats.org/officeDocument/2006/relationships/slide" Target="slides/slide5.xml"/><Relationship Id="rId12" Type="http://schemas.openxmlformats.org/officeDocument/2006/relationships/slide" Target="slides/slide4.xml"/><Relationship Id="rId34" Type="http://schemas.openxmlformats.org/officeDocument/2006/relationships/font" Target="fonts/PlusJakartaSansMedium-bold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SemiBold-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a8034dd7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a8034dd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b35240b1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b35240b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b35240b1f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4b35240b1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4b35240b1f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4b35240b1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4b35240b1f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4b35240b1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4b35240b1f_0_1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4b35240b1f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a8034dd7d_0_3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4a8034dd7d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b6cd3a794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4b6cd3a79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13.png"/><Relationship Id="rId6"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First Industrial Revolution</a:t>
            </a:r>
            <a:endParaRPr sz="19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82188" y="1890350"/>
          <a:ext cx="3000000" cy="3000000"/>
        </p:xfrm>
        <a:graphic>
          <a:graphicData uri="http://schemas.openxmlformats.org/drawingml/2006/table">
            <a:tbl>
              <a:tblPr>
                <a:noFill/>
                <a:tableStyleId>{8C2A52FB-4609-4240-A623-107845FCDAB8}</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occurred during a period known as the Antebellum Era (before the Civil War). In the late 1700s to the mid-1800s, people started using machines to make goods instead of by hand.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This made production faster and cheaper, helping businesses grow and making goods more available and affordable. This led to the growth of factories, cities, and new inventions, while at the same time better transportation improved trade. However, it also increased economic and social differences between the North and South.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cotton gin, invented by Eli Whitney in 1793, made cotton production faster and increased Southern dependence on slavery. Whitney also introduced interchangeable parts, helping factories mass-produce goods more efficiently. While the South grew its plantations, the North became more industrial.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Factories became centers of industry, especially in places like Lowell, Massachusetts, where young women called “Lowell girls” worked in textile mills. They worked long hours in difficult conditions, but their wages fueled greater independence. As steam and water power improved factories, cities grew and immigrants from Ireland and Germany helped drive Northern industrial growth.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Industrialization also improved transportation, helping businesses trade goods more easily. The Erie Canal (completed in 1825) connected the Great Lakes to the Hudson River, making it much cheaper to ship goods between the Midwest and the East Coast. Steamboats, like Robert Fulton’s Clermont, made river travel faster, and railroads, which began expanding in the 1830s and 1840s, connected distant parts of the country. These improvements encouraged westward expansion, increased trade, and linked northern cities with western farms. However, while the North was becoming more modern and industrial, the South remained focused on plantation agriculture, leading to growing tensions between the two regions.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played a major role in shaping the Antebellum Era. It helped the North develop a strong economy based on industry and wage labor, while the South continued to depend on slavery and cotton. These differences led to political debates over tariffs, economic policies, and the expansion of slavery into new territories. The changes brought by industrialization helped set the stage for the conflicts that would eventually lead to the Civil War.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hen was the First Industrial Revolution?</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latin typeface="Inter"/>
                          <a:ea typeface="Inter"/>
                          <a:cs typeface="Inter"/>
                          <a:sym typeface="Inter"/>
                        </a:rPr>
                        <a:t>How did the cotton gin change the Southern economy?</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How did factory jobs change life in the North?</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What were two ways that transportation improved during the First Industrial Revolution?</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hat differences expanded between the North and South? How did this increase tensions?</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0" name="Google Shape;150;p37"/>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1" name="Google Shape;151;p37"/>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57" name="Google Shape;157;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2500">
              <a:solidFill>
                <a:schemeClr val="dk1"/>
              </a:solidFill>
              <a:latin typeface="Plus Jakarta Sans Medium"/>
              <a:ea typeface="Plus Jakarta Sans Medium"/>
              <a:cs typeface="Plus Jakarta Sans Medium"/>
              <a:sym typeface="Plus Jakarta Sans Medium"/>
            </a:endParaRPr>
          </a:p>
        </p:txBody>
      </p:sp>
      <p:pic>
        <p:nvPicPr>
          <p:cNvPr id="158" name="Google Shape;158;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9" name="Google Shape;159;p38"/>
          <p:cNvGraphicFramePr/>
          <p:nvPr/>
        </p:nvGraphicFramePr>
        <p:xfrm>
          <a:off x="469041" y="1704835"/>
          <a:ext cx="3000000" cy="3000000"/>
        </p:xfrm>
        <a:graphic>
          <a:graphicData uri="http://schemas.openxmlformats.org/drawingml/2006/table">
            <a:tbl>
              <a:tblPr>
                <a:noFill/>
                <a:tableStyleId>{8C2A52FB-4609-4240-A623-107845FCDAB8}</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factories spread during the early 1800s, they needed lots of workers to run the machines and keep production going. Many Americans left their farms to find jobs in towns and cities, starting a shift from rural to urban life. Waves of immigrants—especially from Ireland and Germany—began arriving in the United States, also looking for work. Entire families, including women and children, often worked long hours in factories under tough conditions. Wages were low, and there were few safety rules, but many people still saw factory jobs as a way to earn a living or build a better future. In the South, the demand for cotton to supply textile factories caused plantation owners to expand the use of enslaved labor. The invention of the cotton gin made cotton processing faster, which led to more plantations and an even greater reliance on enslaved African Americans. Laborers—both free and enslaved—were essential to building the machines, laying railroad tracks, growing raw materials, and producing goods that drove industrial growth.</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60" name="Google Shape;160;p38"/>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61" name="Google Shape;161;p38"/>
          <p:cNvGraphicFramePr/>
          <p:nvPr/>
        </p:nvGraphicFramePr>
        <p:xfrm>
          <a:off x="469041" y="4295635"/>
          <a:ext cx="3000000" cy="3000000"/>
        </p:xfrm>
        <a:graphic>
          <a:graphicData uri="http://schemas.openxmlformats.org/drawingml/2006/table">
            <a:tbl>
              <a:tblPr>
                <a:noFill/>
                <a:tableStyleId>{8C2A52FB-4609-4240-A623-107845FCDAB8}</a:tableStyleId>
              </a:tblPr>
              <a:tblGrid>
                <a:gridCol w="2266425"/>
                <a:gridCol w="1662050"/>
                <a:gridCol w="2905850"/>
              </a:tblGrid>
              <a:tr h="4163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John Francis Maguire, </a:t>
                      </a:r>
                      <a:r>
                        <a:rPr i="1" lang="en" sz="1200">
                          <a:solidFill>
                            <a:schemeClr val="dk1"/>
                          </a:solidFill>
                          <a:latin typeface="Halant"/>
                          <a:ea typeface="Halant"/>
                          <a:cs typeface="Halant"/>
                          <a:sym typeface="Halant"/>
                        </a:rPr>
                        <a:t>The Irish in America</a:t>
                      </a:r>
                      <a:r>
                        <a:rPr lang="en" sz="1200">
                          <a:solidFill>
                            <a:schemeClr val="dk1"/>
                          </a:solidFill>
                          <a:latin typeface="Halant"/>
                          <a:ea typeface="Halant"/>
                          <a:cs typeface="Halant"/>
                          <a:sym typeface="Halant"/>
                        </a:rPr>
                        <a:t>, 1867.</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10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Irish immigrants of the peasant and laboring class were generally poor, and after defying their first expenses on landing had little left to enable them to push their way into the country in search of such employment… Either they brought little money with them, and were there for unable to go on; or that Little was plundered from them by those whose trade it was to pray upon the an experience or credulity of the new-comer. Therefore, to them the poor or the plundered Irish immigrants, the first impressing necessity was employment; and so splendid seem the result of that employment, even the rudest and most laborious kind as compared with what they were able to earn in the old country, that it at once predisposed them in favor of a city life. . .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1592525">
                <a:tc gridSpan="3" vMerge="1"/>
                <a:tc hMerge="1" vMerge="1"/>
                <a:tc hMerge="1" vMerge="1"/>
              </a:tr>
            </a:tbl>
          </a:graphicData>
        </a:graphic>
      </p:graphicFrame>
      <p:graphicFrame>
        <p:nvGraphicFramePr>
          <p:cNvPr id="162" name="Google Shape;162;p38"/>
          <p:cNvGraphicFramePr/>
          <p:nvPr/>
        </p:nvGraphicFramePr>
        <p:xfrm>
          <a:off x="571500" y="6591300"/>
          <a:ext cx="3000000" cy="3000000"/>
        </p:xfrm>
        <a:graphic>
          <a:graphicData uri="http://schemas.openxmlformats.org/drawingml/2006/table">
            <a:tbl>
              <a:tblPr>
                <a:noFill/>
                <a:tableStyleId>{155FBB9C-7A22-49DC-8B34-C924802A6C85}</a:tableStyleId>
              </a:tblPr>
              <a:tblGrid>
                <a:gridCol w="1127675"/>
                <a:gridCol w="1904300"/>
                <a:gridCol w="1904300"/>
              </a:tblGrid>
              <a:tr h="287275">
                <a:tc>
                  <a:txBody>
                    <a:bodyPr/>
                    <a:lstStyle/>
                    <a:p>
                      <a:pPr indent="0" lvl="0" marL="0" rtl="0" algn="ctr">
                        <a:spcBef>
                          <a:spcPts val="0"/>
                        </a:spcBef>
                        <a:spcAft>
                          <a:spcPts val="0"/>
                        </a:spcAft>
                        <a:buNone/>
                      </a:pPr>
                      <a:r>
                        <a:rPr b="1" lang="en" sz="1200">
                          <a:latin typeface="Inter"/>
                          <a:ea typeface="Inter"/>
                          <a:cs typeface="Inter"/>
                          <a:sym typeface="Inter"/>
                        </a:rPr>
                        <a:t>Census Year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 of Enslaved Persons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Total U.S. Population</a:t>
                      </a:r>
                      <a:endParaRPr b="1" sz="12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1790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697,681</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3,929,214</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1800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893,602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5,308,483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1810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1,191,362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7,239,881</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1820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1,538,022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9,638,453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1830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2,009,043</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12,860,702</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1840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2,487,355</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17,063,353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1850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3,204,313</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23,191,876</a:t>
                      </a:r>
                      <a:endParaRPr sz="1000">
                        <a:latin typeface="Inter"/>
                        <a:ea typeface="Inter"/>
                        <a:cs typeface="Inter"/>
                        <a:sym typeface="Inter"/>
                      </a:endParaRPr>
                    </a:p>
                  </a:txBody>
                  <a:tcPr marT="91425" marB="91425" marR="91425" marL="91425"/>
                </a:tc>
              </a:tr>
            </a:tbl>
          </a:graphicData>
        </a:graphic>
      </p:graphicFrame>
      <p:graphicFrame>
        <p:nvGraphicFramePr>
          <p:cNvPr id="163" name="Google Shape;163;p38"/>
          <p:cNvGraphicFramePr/>
          <p:nvPr/>
        </p:nvGraphicFramePr>
        <p:xfrm>
          <a:off x="5608841" y="6591310"/>
          <a:ext cx="3000000" cy="3000000"/>
        </p:xfrm>
        <a:graphic>
          <a:graphicData uri="http://schemas.openxmlformats.org/drawingml/2006/table">
            <a:tbl>
              <a:tblPr>
                <a:noFill/>
                <a:tableStyleId>{8C2A52FB-4609-4240-A623-107845FCDAB8}</a:tableStyleId>
              </a:tblPr>
              <a:tblGrid>
                <a:gridCol w="607025"/>
                <a:gridCol w="445150"/>
                <a:gridCol w="778300"/>
              </a:tblGrid>
              <a:tr h="299750">
                <a:tc gridSpan="3">
                  <a:txBody>
                    <a:bodyPr/>
                    <a:lstStyle/>
                    <a:p>
                      <a:pPr indent="0" lvl="0" marL="0" rtl="0" algn="l">
                        <a:spcBef>
                          <a:spcPts val="0"/>
                        </a:spcBef>
                        <a:spcAft>
                          <a:spcPts val="0"/>
                        </a:spcAft>
                        <a:buNone/>
                      </a:pPr>
                      <a:r>
                        <a:rPr lang="en" sz="1200">
                          <a:solidFill>
                            <a:srgbClr val="000000"/>
                          </a:solidFill>
                          <a:latin typeface="Halant"/>
                          <a:ea typeface="Halant"/>
                          <a:cs typeface="Halant"/>
                          <a:sym typeface="Halant"/>
                        </a:rPr>
                        <a:t>Source </a:t>
                      </a:r>
                      <a:r>
                        <a:rPr lang="en" sz="1200">
                          <a:latin typeface="Halant"/>
                          <a:ea typeface="Halant"/>
                          <a:cs typeface="Halant"/>
                          <a:sym typeface="Halant"/>
                        </a:rPr>
                        <a:t>2</a:t>
                      </a:r>
                      <a:r>
                        <a:rPr lang="en" sz="1200">
                          <a:solidFill>
                            <a:srgbClr val="000000"/>
                          </a:solidFill>
                          <a:latin typeface="Halant"/>
                          <a:ea typeface="Halant"/>
                          <a:cs typeface="Halant"/>
                          <a:sym typeface="Halant"/>
                        </a:rPr>
                        <a:t>: </a:t>
                      </a:r>
                      <a:r>
                        <a:rPr lang="en" sz="1200">
                          <a:latin typeface="Halant"/>
                          <a:ea typeface="Halant"/>
                          <a:cs typeface="Halant"/>
                          <a:sym typeface="Halant"/>
                        </a:rPr>
                        <a:t>“U.S. Population Statistics: 1790-1850,” taken from United States Census Bureau.</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9" name="Google Shape;169;p3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70" name="Google Shape;170;p39"/>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71" name="Google Shape;171;p3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2" name="Google Shape;172;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4" name="Google Shape;174;p39"/>
          <p:cNvGraphicFramePr/>
          <p:nvPr/>
        </p:nvGraphicFramePr>
        <p:xfrm>
          <a:off x="469041" y="1781035"/>
          <a:ext cx="3000000" cy="3000000"/>
        </p:xfrm>
        <a:graphic>
          <a:graphicData uri="http://schemas.openxmlformats.org/drawingml/2006/table">
            <a:tbl>
              <a:tblPr>
                <a:noFill/>
                <a:tableStyleId>{8C2A52FB-4609-4240-A623-107845FCDAB8}</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3: (Left) Peter Rushton Maverick, “Plan of the City of New York, ca. 1790-1799. (Right) Verlag des Bibliographischen Instituts, “Plan von New-York,” 1844.</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75" name="Google Shape;175;p39"/>
          <p:cNvPicPr preferRelativeResize="0"/>
          <p:nvPr/>
        </p:nvPicPr>
        <p:blipFill>
          <a:blip r:embed="rId5">
            <a:alphaModFix/>
          </a:blip>
          <a:stretch>
            <a:fillRect/>
          </a:stretch>
        </p:blipFill>
        <p:spPr>
          <a:xfrm>
            <a:off x="469050" y="2496075"/>
            <a:ext cx="4227557" cy="3148425"/>
          </a:xfrm>
          <a:prstGeom prst="rect">
            <a:avLst/>
          </a:prstGeom>
          <a:noFill/>
          <a:ln>
            <a:noFill/>
          </a:ln>
        </p:spPr>
      </p:pic>
      <p:pic>
        <p:nvPicPr>
          <p:cNvPr id="176" name="Google Shape;176;p39"/>
          <p:cNvPicPr preferRelativeResize="0"/>
          <p:nvPr/>
        </p:nvPicPr>
        <p:blipFill>
          <a:blip r:embed="rId6">
            <a:alphaModFix/>
          </a:blip>
          <a:stretch>
            <a:fillRect/>
          </a:stretch>
        </p:blipFill>
        <p:spPr>
          <a:xfrm>
            <a:off x="4806200" y="2525275"/>
            <a:ext cx="2497174" cy="3148427"/>
          </a:xfrm>
          <a:prstGeom prst="rect">
            <a:avLst/>
          </a:prstGeom>
          <a:noFill/>
          <a:ln>
            <a:noFill/>
          </a:ln>
        </p:spPr>
      </p:pic>
      <p:graphicFrame>
        <p:nvGraphicFramePr>
          <p:cNvPr id="177" name="Google Shape;177;p39"/>
          <p:cNvGraphicFramePr/>
          <p:nvPr/>
        </p:nvGraphicFramePr>
        <p:xfrm>
          <a:off x="469041" y="5819635"/>
          <a:ext cx="3000000" cy="3000000"/>
        </p:xfrm>
        <a:graphic>
          <a:graphicData uri="http://schemas.openxmlformats.org/drawingml/2006/table">
            <a:tbl>
              <a:tblPr>
                <a:noFill/>
                <a:tableStyleId>{8C2A52FB-4609-4240-A623-107845FCDAB8}</a:tableStyleId>
              </a:tblPr>
              <a:tblGrid>
                <a:gridCol w="2266425"/>
                <a:gridCol w="1662050"/>
                <a:gridCol w="2905850"/>
              </a:tblGrid>
              <a:tr h="55112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4: Wilhelmina Stille Krumme, “The Stille and Krumme Family: Letters from German Immigrants,” Winter 1838-39.</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786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to tell you that Krumme left his first boss in April, and went to Adolp Oberhelman, he gave him 15 talers a month and now he’s given him 2 miles of rock to pound now he’s got it, since he’s working he earns a lot and that’s how he wanted to have it, for work is a real pleasure for him…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we want to tell you that we’ve bought 80 acres of land and our brother has too, they are next to one another but his is so much better it costs 400 talers and ours 300 talers, we paid 200 talers of it since we didn’t have any more, but our brother paid for all of his, we were supposed to pay it all too, but we begged so much that they gave us time until July 4th, if we don’t pay it will be sold again. So we’re asking you, dear mother and brothers in the name of the Lord, send me the rest of my money, add up everything I’ve already gotten, even if it isn’t much I’ll be happy…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Note: Talers were large silver coins which were created in the Holy Roman Empire and became a model for future currencies, including the dollar. In the 1800s, 1 taler was worth a day’s wage of many laborers. </a:t>
                      </a:r>
                      <a:endParaRPr b="1"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76415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sp>
        <p:nvSpPr>
          <p:cNvPr id="182" name="Google Shape;182;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3" name="Google Shape;183;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4" name="Google Shape;184;p40"/>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85" name="Google Shape;185;p4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40"/>
          <p:cNvGraphicFramePr/>
          <p:nvPr/>
        </p:nvGraphicFramePr>
        <p:xfrm>
          <a:off x="469028" y="1759372"/>
          <a:ext cx="3000000" cy="3000000"/>
        </p:xfrm>
        <a:graphic>
          <a:graphicData uri="http://schemas.openxmlformats.org/drawingml/2006/table">
            <a:tbl>
              <a:tblPr>
                <a:noFill/>
                <a:tableStyleId>{8C2A52FB-4609-4240-A623-107845FCDAB8}</a:tableStyleId>
              </a:tblPr>
              <a:tblGrid>
                <a:gridCol w="2266425"/>
                <a:gridCol w="1662050"/>
                <a:gridCol w="2905850"/>
              </a:tblGrid>
              <a:tr h="49430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5: William A. Sullivan, “The Industrial Revolution and the Factory Operative in Pennsylvania,” </a:t>
                      </a:r>
                      <a:r>
                        <a:rPr i="1" lang="en" sz="1200">
                          <a:solidFill>
                            <a:schemeClr val="dk1"/>
                          </a:solidFill>
                          <a:latin typeface="Halant"/>
                          <a:ea typeface="Halant"/>
                          <a:cs typeface="Halant"/>
                          <a:sym typeface="Halant"/>
                        </a:rPr>
                        <a:t>The Pennsylvania Magazine of History and Biography</a:t>
                      </a:r>
                      <a:r>
                        <a:rPr lang="en" sz="1200">
                          <a:solidFill>
                            <a:schemeClr val="dk1"/>
                          </a:solidFill>
                          <a:latin typeface="Halant"/>
                          <a:ea typeface="Halant"/>
                          <a:cs typeface="Halant"/>
                          <a:sym typeface="Halant"/>
                        </a:rPr>
                        <a:t> 78, no. 4, 1954, JSTOR.</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39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promise of America —advancement and riches— was there for those of enterprise and ambition who would seize it. Especially was this true in Pennsylvania in the first half of the nineteenth century. Capital flowed ceaselessly and in ever-increasing quantities into the mills and factories of the Keystone State. Artisans, mechanics, and laborers of all kinds were in great demand throughout most of this period.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the ambitious and thrifty American workingman, success appeared inevitable. Man could be the master of his own fate. If fortune smiled upon him, it was one of his own making; if he failed, the responsibility was his alone. An article reprinted in Hazard’s </a:t>
                      </a:r>
                      <a:r>
                        <a:rPr i="1" lang="en" sz="1200">
                          <a:solidFill>
                            <a:schemeClr val="dk1"/>
                          </a:solidFill>
                          <a:latin typeface="Inter"/>
                          <a:ea typeface="Inter"/>
                          <a:cs typeface="Inter"/>
                          <a:sym typeface="Inter"/>
                        </a:rPr>
                        <a:t>Register of Pennsylvania</a:t>
                      </a:r>
                      <a:r>
                        <a:rPr lang="en" sz="1200">
                          <a:solidFill>
                            <a:schemeClr val="dk1"/>
                          </a:solidFill>
                          <a:latin typeface="Inter"/>
                          <a:ea typeface="Inter"/>
                          <a:cs typeface="Inter"/>
                          <a:sym typeface="Inter"/>
                        </a:rPr>
                        <a:t> gave credence to this idea when it asserted that “as a general rule, with few exceptions, frugal industrious journeymen, unencumbered with families, may save so much of their wages, as in a few years, to be enabled to commence business on their own account on a moderate scale.”</a:t>
                      </a:r>
                      <a:endParaRPr sz="1200">
                        <a:solidFill>
                          <a:schemeClr val="dk1"/>
                        </a:solidFill>
                        <a:latin typeface="Inter"/>
                        <a:ea typeface="Inter"/>
                        <a:cs typeface="Inter"/>
                        <a:sym typeface="Inter"/>
                      </a:endParaRPr>
                    </a:p>
                    <a:p>
                      <a:pPr indent="0" lvl="0" marL="0" rtl="0" algn="l">
                        <a:lnSpc>
                          <a:spcPct val="100000"/>
                        </a:lnSpc>
                        <a:spcBef>
                          <a:spcPts val="1400"/>
                        </a:spcBef>
                        <a:spcAft>
                          <a:spcPts val="0"/>
                        </a:spcAft>
                        <a:buClr>
                          <a:schemeClr val="dk1"/>
                        </a:buClr>
                        <a:buSzPts val="1100"/>
                        <a:buFont typeface="Arial"/>
                        <a:buNone/>
                      </a:pPr>
                      <a:r>
                        <a:rPr lang="en" sz="1200">
                          <a:solidFill>
                            <a:schemeClr val="dk1"/>
                          </a:solidFill>
                          <a:latin typeface="Inter"/>
                          <a:ea typeface="Inter"/>
                          <a:cs typeface="Inter"/>
                          <a:sym typeface="Inter"/>
                        </a:rPr>
                        <a:t>There is often a large gap between appearances and realities. And although there were apparent signs of opportunity for the working man to improve his status (and in many instances the opportunities were real), in actuality he shared but slightly in the general business progress of the first half of the nineteenth century. By the thousands workers flocked to the cities to meet the demands of new industries, and these urban manufacturing centers teemed with masses of landless, job-hunting wage earners.</a:t>
                      </a:r>
                      <a:endParaRPr sz="1200">
                        <a:solidFill>
                          <a:schemeClr val="dk1"/>
                        </a:solidFill>
                        <a:latin typeface="Inter"/>
                        <a:ea typeface="Inter"/>
                        <a:cs typeface="Inter"/>
                        <a:sym typeface="Inter"/>
                      </a:endParaRPr>
                    </a:p>
                    <a:p>
                      <a:pPr indent="0" lvl="0" marL="0" rtl="0" algn="l">
                        <a:lnSpc>
                          <a:spcPct val="100000"/>
                        </a:lnSpc>
                        <a:spcBef>
                          <a:spcPts val="1400"/>
                        </a:spcBef>
                        <a:spcAft>
                          <a:spcPts val="1400"/>
                        </a:spcAft>
                        <a:buClr>
                          <a:schemeClr val="dk1"/>
                        </a:buClr>
                        <a:buSzPts val="1100"/>
                        <a:buFont typeface="Arial"/>
                        <a:buNone/>
                      </a:pPr>
                      <a:r>
                        <a:rPr lang="en" sz="1200">
                          <a:solidFill>
                            <a:schemeClr val="dk1"/>
                          </a:solidFill>
                          <a:latin typeface="Inter"/>
                          <a:ea typeface="Inter"/>
                          <a:cs typeface="Inter"/>
                          <a:sym typeface="Inter"/>
                        </a:rPr>
                        <a:t>Factory operatives absorbed the first shocks and suffered most grievously from the dislocations brought on by the industrial revolution. Cheerless, unventilated dwellings did little to brighten their monotonous existence. The deplorable circumstances in which large numbers of the factory population lived almost defies description. .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lt1"/>
                    </a:solidFill>
                  </a:tcPr>
                </a:tc>
                <a:tc rowSpan="2" hMerge="1"/>
                <a:tc rowSpan="2" hMerge="1"/>
              </a:tr>
              <a:tr h="964925">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 -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4" name="Google Shape;194;p41"/>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95" name="Google Shape;195;p41"/>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sp>
        <p:nvSpPr>
          <p:cNvPr id="196" name="Google Shape;196;p41"/>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97" name="Google Shape;197;p41"/>
          <p:cNvGraphicFramePr/>
          <p:nvPr/>
        </p:nvGraphicFramePr>
        <p:xfrm>
          <a:off x="469041" y="2009635"/>
          <a:ext cx="3000000" cy="3000000"/>
        </p:xfrm>
        <a:graphic>
          <a:graphicData uri="http://schemas.openxmlformats.org/drawingml/2006/table">
            <a:tbl>
              <a:tblPr>
                <a:noFill/>
                <a:tableStyleId>{8C2A52FB-4609-4240-A623-107845FCDAB8}</a:tableStyleId>
              </a:tblPr>
              <a:tblGrid>
                <a:gridCol w="2266425"/>
                <a:gridCol w="1662050"/>
                <a:gridCol w="2905850"/>
              </a:tblGrid>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John Francis Maguire, </a:t>
                      </a:r>
                      <a:r>
                        <a:rPr b="1" i="1" lang="en" sz="1200">
                          <a:solidFill>
                            <a:schemeClr val="dk1"/>
                          </a:solidFill>
                          <a:latin typeface="Inter"/>
                          <a:ea typeface="Inter"/>
                          <a:cs typeface="Inter"/>
                          <a:sym typeface="Inter"/>
                        </a:rPr>
                        <a:t>The Irish in America</a:t>
                      </a:r>
                      <a:r>
                        <a:rPr b="1" lang="en" sz="1200">
                          <a:solidFill>
                            <a:schemeClr val="dk1"/>
                          </a:solidFill>
                          <a:latin typeface="Inter"/>
                          <a:ea typeface="Inter"/>
                          <a:cs typeface="Inter"/>
                          <a:sym typeface="Inter"/>
                        </a:rPr>
                        <a:t>, 1867.</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many Irish immigrants stay in cities after arriving in America?</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U.S. Census Bureau, “U.S. Population Statistics: 1790-1850.”</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number of enslaved people in the U.S. change from 1790 to 1850?</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this chart tell us about population growth during the early 1800s?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Maps of New York in 1790 and 1844</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change do you notice between the two maps of New York City?</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Why might cities like New York have grown so much during this time?</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Wilhelmina Stille Krumme, “Letters from German Immigrants,” 1838-39.</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kind of work did Krumme do after leaving his first boss?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this letter tell us about the challenges immigrants faced when they moved to the United States?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William A. Sullivan, </a:t>
                      </a:r>
                      <a:r>
                        <a:rPr b="1" i="1" lang="en" sz="1200">
                          <a:solidFill>
                            <a:schemeClr val="dk1"/>
                          </a:solidFill>
                          <a:latin typeface="Inter"/>
                          <a:ea typeface="Inter"/>
                          <a:cs typeface="Inter"/>
                          <a:sym typeface="Inter"/>
                        </a:rPr>
                        <a:t>1954.</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opportunities did some people hope to find in Pennsylvania during the early 1800s?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challenges did factory workers face during this time?</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98" name="Google Shape;198;p4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99" name="Google Shape;19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206" name="Google Shape;20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7" name="Google Shape;20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8" name="Google Shape;20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9" name="Google Shape;20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10" name="Google Shape;210;p42"/>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Technological Innovations, Transportation &amp; Infrastructure, or Growing Labor Force.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211" name="Google Shape;211;p42"/>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the First Industrial Revolution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12" name="Google Shape;212;p42"/>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100">
                <a:latin typeface="Inter"/>
                <a:ea typeface="Inter"/>
                <a:cs typeface="Inter"/>
                <a:sym typeface="Inter"/>
              </a:rPr>
              <a:t>A significant cause of the First Industrial Revolution was</a:t>
            </a:r>
            <a:endParaRPr b="1" sz="1100">
              <a:latin typeface="Inter"/>
              <a:ea typeface="Inter"/>
              <a:cs typeface="Inter"/>
              <a:sym typeface="Inter"/>
            </a:endParaRPr>
          </a:p>
          <a:p>
            <a:pPr indent="0" lvl="0" marL="0" rtl="0" algn="ctr">
              <a:lnSpc>
                <a:spcPct val="200000"/>
              </a:lnSpc>
              <a:spcBef>
                <a:spcPts val="0"/>
              </a:spcBef>
              <a:spcAft>
                <a:spcPts val="0"/>
              </a:spcAft>
              <a:buNone/>
            </a:pPr>
            <a:r>
              <a:rPr b="1" lang="en" sz="1300">
                <a:solidFill>
                  <a:schemeClr val="dk1"/>
                </a:solidFill>
                <a:latin typeface="Inter"/>
                <a:ea typeface="Inter"/>
                <a:cs typeface="Inter"/>
                <a:sym typeface="Inter"/>
              </a:rPr>
              <a:t>____________________.</a:t>
            </a:r>
            <a:endParaRPr b="1" sz="1100">
              <a:latin typeface="Inter"/>
              <a:ea typeface="Inter"/>
              <a:cs typeface="Inter"/>
              <a:sym typeface="Inter"/>
            </a:endParaRPr>
          </a:p>
          <a:p>
            <a:pPr indent="0" lvl="0" marL="0" rtl="0" algn="ctr">
              <a:lnSpc>
                <a:spcPct val="200000"/>
              </a:lnSpc>
              <a:spcBef>
                <a:spcPts val="0"/>
              </a:spcBef>
              <a:spcAft>
                <a:spcPts val="0"/>
              </a:spcAft>
              <a:buNone/>
            </a:pPr>
            <a:r>
              <a:t/>
            </a:r>
            <a:endParaRPr b="1" sz="1200">
              <a:latin typeface="Inter"/>
              <a:ea typeface="Inter"/>
              <a:cs typeface="Inter"/>
              <a:sym typeface="Inter"/>
            </a:endParaRPr>
          </a:p>
        </p:txBody>
      </p:sp>
      <p:pic>
        <p:nvPicPr>
          <p:cNvPr id="213" name="Google Shape;213;p42"/>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214" name="Google Shape;214;p42"/>
          <p:cNvGraphicFramePr/>
          <p:nvPr/>
        </p:nvGraphicFramePr>
        <p:xfrm>
          <a:off x="469250" y="4116400"/>
          <a:ext cx="3000000" cy="3000000"/>
        </p:xfrm>
        <a:graphic>
          <a:graphicData uri="http://schemas.openxmlformats.org/drawingml/2006/table">
            <a:tbl>
              <a:tblPr>
                <a:noFill/>
                <a:tableStyleId>{155FBB9C-7A22-49DC-8B34-C924802A6C85}</a:tableStyleId>
              </a:tblPr>
              <a:tblGrid>
                <a:gridCol w="3417150"/>
                <a:gridCol w="3417150"/>
              </a:tblGrid>
              <a:tr h="4290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389700">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800">
                        <a:solidFill>
                          <a:srgbClr val="E95C3D"/>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 </a:t>
                      </a:r>
                      <a:endParaRPr b="1" sz="900">
                        <a:solidFill>
                          <a:srgbClr val="E95C3D"/>
                        </a:solidFill>
                        <a:latin typeface="Inter"/>
                        <a:ea typeface="Inter"/>
                        <a:cs typeface="Inter"/>
                        <a:sym typeface="Inter"/>
                      </a:endParaRPr>
                    </a:p>
                  </a:txBody>
                  <a:tcPr marT="91425" marB="91425" marR="91425" marL="91425"/>
                </a:tc>
              </a:tr>
              <a:tr h="10005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r>
            </a:tbl>
          </a:graphicData>
        </a:graphic>
      </p:graphicFrame>
      <p:sp>
        <p:nvSpPr>
          <p:cNvPr id="215" name="Google Shape;215;p42"/>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42"/>
          <p:cNvSpPr txBox="1"/>
          <p:nvPr/>
        </p:nvSpPr>
        <p:spPr>
          <a:xfrm>
            <a:off x="469050" y="70118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800">
              <a:solidFill>
                <a:srgbClr val="E95C3D"/>
              </a:solidFill>
              <a:latin typeface="Inter"/>
              <a:ea typeface="Inter"/>
              <a:cs typeface="Inter"/>
              <a:sym typeface="Inter"/>
            </a:endParaRPr>
          </a:p>
        </p:txBody>
      </p:sp>
      <p:sp>
        <p:nvSpPr>
          <p:cNvPr id="217" name="Google Shape;217;p42"/>
          <p:cNvSpPr txBox="1"/>
          <p:nvPr/>
        </p:nvSpPr>
        <p:spPr>
          <a:xfrm>
            <a:off x="469050" y="8289575"/>
            <a:ext cx="6834300" cy="1058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sp>
        <p:nvSpPr>
          <p:cNvPr id="222" name="Google Shape;222;p4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Most Significant Cause of the First Industrial Revolution Student Worksheet</a:t>
            </a:r>
            <a:endParaRPr sz="1900">
              <a:latin typeface="Halant"/>
              <a:ea typeface="Halant"/>
              <a:cs typeface="Halant"/>
              <a:sym typeface="Halant"/>
            </a:endParaRPr>
          </a:p>
        </p:txBody>
      </p:sp>
      <p:pic>
        <p:nvPicPr>
          <p:cNvPr id="223" name="Google Shape;223;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4" name="Google Shape;224;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5" name="Google Shape;225;p43"/>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highlight>
                  <a:schemeClr val="lt1"/>
                </a:highlight>
                <a:latin typeface="Inter"/>
                <a:ea typeface="Inter"/>
                <a:cs typeface="Inter"/>
                <a:sym typeface="Inter"/>
              </a:rPr>
              <a:t>Discuss with a partner: What do you think was the most significant cause of the First Industrial Revolution?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226" name="Google Shape;226;p43"/>
          <p:cNvGraphicFramePr/>
          <p:nvPr/>
        </p:nvGraphicFramePr>
        <p:xfrm>
          <a:off x="717125" y="1361875"/>
          <a:ext cx="3000000" cy="3000000"/>
        </p:xfrm>
        <a:graphic>
          <a:graphicData uri="http://schemas.openxmlformats.org/drawingml/2006/table">
            <a:tbl>
              <a:tblPr>
                <a:noFill/>
                <a:tableStyleId>{155FBB9C-7A22-49DC-8B34-C924802A6C85}</a:tableStyleId>
              </a:tblPr>
              <a:tblGrid>
                <a:gridCol w="1467725"/>
                <a:gridCol w="2202775"/>
                <a:gridCol w="3064300"/>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Technological Innovations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800">
                        <a:solidFill>
                          <a:srgbClr val="E95C3D"/>
                        </a:solidFill>
                        <a:latin typeface="Inter"/>
                        <a:ea typeface="Inter"/>
                        <a:cs typeface="Inter"/>
                        <a:sym typeface="Inte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Transportation &amp; Infrastructure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Growing Labor Force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2" name="Google Shape;232;p44"/>
          <p:cNvSpPr txBox="1"/>
          <p:nvPr/>
        </p:nvSpPr>
        <p:spPr>
          <a:xfrm>
            <a:off x="731000" y="1654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was the most significant cause of the First Industrial Revolution?</a:t>
            </a:r>
            <a:endParaRPr b="1" i="1" sz="1700">
              <a:solidFill>
                <a:schemeClr val="dk1"/>
              </a:solidFill>
              <a:latin typeface="Inter"/>
              <a:ea typeface="Inter"/>
              <a:cs typeface="Inter"/>
              <a:sym typeface="Inter"/>
            </a:endParaRPr>
          </a:p>
        </p:txBody>
      </p:sp>
      <p:sp>
        <p:nvSpPr>
          <p:cNvPr id="233" name="Google Shape;23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44"/>
          <p:cNvSpPr txBox="1"/>
          <p:nvPr/>
        </p:nvSpPr>
        <p:spPr>
          <a:xfrm>
            <a:off x="455300" y="28760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Final Verdict questions below.</a:t>
            </a:r>
            <a:endParaRPr>
              <a:solidFill>
                <a:schemeClr val="dk1"/>
              </a:solidFill>
              <a:latin typeface="Halant"/>
              <a:ea typeface="Halant"/>
              <a:cs typeface="Halant"/>
              <a:sym typeface="Halant"/>
            </a:endParaRPr>
          </a:p>
        </p:txBody>
      </p:sp>
      <p:sp>
        <p:nvSpPr>
          <p:cNvPr id="236" name="Google Shape;236;p44"/>
          <p:cNvSpPr txBox="1"/>
          <p:nvPr/>
        </p:nvSpPr>
        <p:spPr>
          <a:xfrm>
            <a:off x="520000" y="3376800"/>
            <a:ext cx="6861900" cy="1464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a      next to the cause/justification you believe is the most significant. </a:t>
            </a:r>
            <a:endParaRPr i="1" sz="1200">
              <a:solidFill>
                <a:schemeClr val="dk1"/>
              </a:solidFill>
              <a:latin typeface="Inter"/>
              <a:ea typeface="Inter"/>
              <a:cs typeface="Inter"/>
              <a:sym typeface="Inter"/>
            </a:endParaRPr>
          </a:p>
          <a:p>
            <a:pPr indent="0" lvl="0" marL="0" rtl="0" algn="l">
              <a:spcBef>
                <a:spcPts val="1000"/>
              </a:spcBef>
              <a:spcAft>
                <a:spcPts val="0"/>
              </a:spcAft>
              <a:buNone/>
            </a:pPr>
            <a:r>
              <a:t/>
            </a:r>
            <a:endParaRPr i="1" sz="1200">
              <a:solidFill>
                <a:schemeClr val="dk1"/>
              </a:solidFill>
              <a:latin typeface="Inter"/>
              <a:ea typeface="Inter"/>
              <a:cs typeface="Inter"/>
              <a:sym typeface="Inter"/>
            </a:endParaRPr>
          </a:p>
          <a:p>
            <a:pPr indent="0" lvl="0" marL="0" rtl="0" algn="ctr">
              <a:spcBef>
                <a:spcPts val="1000"/>
              </a:spcBef>
              <a:spcAft>
                <a:spcPts val="0"/>
              </a:spcAft>
              <a:buNone/>
            </a:pPr>
            <a:r>
              <a:rPr b="1" lang="en">
                <a:solidFill>
                  <a:schemeClr val="dk1"/>
                </a:solidFill>
                <a:latin typeface="Inter"/>
                <a:ea typeface="Inter"/>
                <a:cs typeface="Inter"/>
                <a:sym typeface="Inter"/>
              </a:rPr>
              <a:t>⬜ Technological Innovations   		⬜ Transportation &amp; Infrastructure  </a:t>
            </a:r>
            <a:endParaRPr b="1">
              <a:solidFill>
                <a:schemeClr val="dk1"/>
              </a:solidFill>
              <a:latin typeface="Inter"/>
              <a:ea typeface="Inter"/>
              <a:cs typeface="Inter"/>
              <a:sym typeface="Inter"/>
            </a:endParaRPr>
          </a:p>
          <a:p>
            <a:pPr indent="0" lvl="0" marL="0" rtl="0" algn="ctr">
              <a:spcBef>
                <a:spcPts val="1000"/>
              </a:spcBef>
              <a:spcAft>
                <a:spcPts val="0"/>
              </a:spcAft>
              <a:buNone/>
            </a:pPr>
            <a:r>
              <a:rPr b="1" lang="en">
                <a:solidFill>
                  <a:schemeClr val="dk1"/>
                </a:solidFill>
                <a:latin typeface="Inter"/>
                <a:ea typeface="Inter"/>
                <a:cs typeface="Inter"/>
                <a:sym typeface="Inter"/>
              </a:rPr>
              <a:t>	 ⬜ Growing Labor Force</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237" name="Google Shape;237;p44"/>
          <p:cNvSpPr txBox="1"/>
          <p:nvPr/>
        </p:nvSpPr>
        <p:spPr>
          <a:xfrm>
            <a:off x="520000" y="4987375"/>
            <a:ext cx="6861900" cy="18567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Explain why you made your choice. What evidence convinced you the most?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238" name="Google Shape;238;p44"/>
          <p:cNvSpPr txBox="1"/>
          <p:nvPr/>
        </p:nvSpPr>
        <p:spPr>
          <a:xfrm>
            <a:off x="520000" y="6972650"/>
            <a:ext cx="6861900" cy="19947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Why can people look at the same evidence and yet, come to different conclusions?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sz="1200">
              <a:solidFill>
                <a:schemeClr val="dk1"/>
              </a:solidFill>
              <a:latin typeface="Inter"/>
              <a:ea typeface="Inter"/>
              <a:cs typeface="Inter"/>
              <a:sym typeface="Inter"/>
            </a:endParaRPr>
          </a:p>
        </p:txBody>
      </p:sp>
      <p:sp>
        <p:nvSpPr>
          <p:cNvPr id="239" name="Google Shape;239;p44"/>
          <p:cNvSpPr/>
          <p:nvPr/>
        </p:nvSpPr>
        <p:spPr>
          <a:xfrm>
            <a:off x="1601775" y="3453900"/>
            <a:ext cx="224700" cy="236400"/>
          </a:xfrm>
          <a:prstGeom prst="mathMultiply">
            <a:avLst>
              <a:gd fmla="val 23520" name="adj1"/>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0" name="Google Shape;240;p44"/>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41" name="Google Shape;241;p44"/>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6: Early Republic (1789-1844)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7</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2" name="Google Shape;242;p44"/>
          <p:cNvPicPr preferRelativeResize="0"/>
          <p:nvPr/>
        </p:nvPicPr>
        <p:blipFill>
          <a:blip r:embed="rId4">
            <a:alphaModFix/>
          </a:blip>
          <a:stretch>
            <a:fillRect/>
          </a:stretch>
        </p:blipFill>
        <p:spPr>
          <a:xfrm>
            <a:off x="216272" y="230997"/>
            <a:ext cx="630865" cy="2616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